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90" r:id="rId4"/>
    <p:sldId id="269" r:id="rId5"/>
    <p:sldId id="286" r:id="rId6"/>
    <p:sldId id="287" r:id="rId7"/>
    <p:sldId id="288" r:id="rId8"/>
    <p:sldId id="285" r:id="rId9"/>
    <p:sldId id="270" r:id="rId10"/>
    <p:sldId id="275" r:id="rId11"/>
    <p:sldId id="283" r:id="rId12"/>
    <p:sldId id="280" r:id="rId13"/>
    <p:sldId id="278" r:id="rId14"/>
    <p:sldId id="276" r:id="rId15"/>
    <p:sldId id="284" r:id="rId16"/>
    <p:sldId id="291" r:id="rId17"/>
    <p:sldId id="292" r:id="rId18"/>
    <p:sldId id="293" r:id="rId19"/>
    <p:sldId id="28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30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776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003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761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87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474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2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87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964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228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01D5-7904-43B2-A388-74A30D25003B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296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701D5-7904-43B2-A388-74A30D25003B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7E185-42D8-4C2A-850C-CE6C159C77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865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Cooper Black" pitchFamily="18" charset="0"/>
              </a:rPr>
              <a:t>Welcome to Arabic Level I</a:t>
            </a:r>
            <a:br>
              <a:rPr lang="en-US" b="1" dirty="0" smtClean="0">
                <a:latin typeface="Cooper Black" pitchFamily="18" charset="0"/>
              </a:rPr>
            </a:br>
            <a:r>
              <a:rPr lang="en-US" b="1" dirty="0" smtClean="0">
                <a:latin typeface="Cooper Black" pitchFamily="18" charset="0"/>
              </a:rPr>
              <a:t>by Kurzban</a:t>
            </a:r>
            <a:endParaRPr lang="en-US" b="1" dirty="0"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362200"/>
            <a:ext cx="6248401" cy="3514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820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6600" dirty="0" smtClean="0"/>
              <a:t> Practice saying these letters with their vowels.</a:t>
            </a:r>
          </a:p>
          <a:p>
            <a:pPr marL="0" indent="0">
              <a:buNone/>
            </a:pPr>
            <a:r>
              <a:rPr lang="en-US" sz="6600" dirty="0" smtClean="0"/>
              <a:t>1] </a:t>
            </a:r>
            <a:r>
              <a:rPr lang="en-US" sz="6600" dirty="0"/>
              <a:t>	</a:t>
            </a:r>
            <a:r>
              <a:rPr lang="ar-AE" sz="6600" dirty="0"/>
              <a:t>بَا</a:t>
            </a:r>
            <a:r>
              <a:rPr lang="en-US" sz="6600" dirty="0" smtClean="0"/>
              <a:t>                     3] </a:t>
            </a:r>
            <a:r>
              <a:rPr lang="ar-AE" sz="6600" dirty="0"/>
              <a:t>تِي</a:t>
            </a:r>
            <a:r>
              <a:rPr lang="en-US" sz="6600" dirty="0" smtClean="0"/>
              <a:t>	  </a:t>
            </a:r>
            <a:endParaRPr lang="ar-AE" sz="6600" dirty="0"/>
          </a:p>
          <a:p>
            <a:pPr marL="0" indent="0">
              <a:buNone/>
            </a:pPr>
            <a:r>
              <a:rPr lang="en-US" sz="6600" dirty="0" smtClean="0"/>
              <a:t>2] </a:t>
            </a:r>
            <a:r>
              <a:rPr lang="ar-AE" sz="6600" dirty="0"/>
              <a:t>ثُو</a:t>
            </a:r>
            <a:r>
              <a:rPr lang="en-US" sz="6600" dirty="0" smtClean="0"/>
              <a:t>	                  4] </a:t>
            </a:r>
            <a:r>
              <a:rPr lang="ar-AE" sz="6600" dirty="0"/>
              <a:t>زِي</a:t>
            </a:r>
            <a:endParaRPr lang="en-US" sz="66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Mini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41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6600" dirty="0" smtClean="0"/>
              <a:t> Practice saying these letters with their vowels.</a:t>
            </a:r>
          </a:p>
          <a:p>
            <a:pPr marL="0" indent="0">
              <a:buNone/>
            </a:pPr>
            <a:r>
              <a:rPr lang="en-US" sz="6600" dirty="0" smtClean="0"/>
              <a:t>1] </a:t>
            </a:r>
            <a:r>
              <a:rPr lang="ar-AE" sz="6600" dirty="0"/>
              <a:t>بْ</a:t>
            </a:r>
            <a:r>
              <a:rPr lang="en-US" sz="6600" dirty="0" smtClean="0"/>
              <a:t>                   3] </a:t>
            </a:r>
            <a:r>
              <a:rPr lang="ar-AE" sz="6600" dirty="0"/>
              <a:t>دْ</a:t>
            </a:r>
            <a:r>
              <a:rPr lang="en-US" sz="6600" dirty="0" smtClean="0"/>
              <a:t>	  </a:t>
            </a:r>
            <a:endParaRPr lang="ar-AE" sz="6600" dirty="0"/>
          </a:p>
          <a:p>
            <a:pPr marL="0" indent="0">
              <a:buNone/>
            </a:pPr>
            <a:r>
              <a:rPr lang="en-US" sz="6600" dirty="0" smtClean="0"/>
              <a:t>2]  </a:t>
            </a:r>
            <a:r>
              <a:rPr lang="ar-AE" sz="6600" dirty="0"/>
              <a:t>نِّ</a:t>
            </a:r>
            <a:r>
              <a:rPr lang="en-US" sz="6600" dirty="0" smtClean="0"/>
              <a:t>                   4]</a:t>
            </a:r>
            <a:r>
              <a:rPr lang="ar-AE" sz="6600" dirty="0"/>
              <a:t> </a:t>
            </a:r>
            <a:r>
              <a:rPr lang="ar-AE" sz="6600" dirty="0" smtClean="0"/>
              <a:t>يَّ</a:t>
            </a:r>
            <a:endParaRPr lang="en-US" sz="6600" dirty="0" smtClean="0"/>
          </a:p>
          <a:p>
            <a:pPr marL="0" indent="0">
              <a:buNone/>
            </a:pPr>
            <a:r>
              <a:rPr lang="en-US" sz="6600" dirty="0" smtClean="0"/>
              <a:t>Notice that </a:t>
            </a:r>
            <a:r>
              <a:rPr lang="en-US" sz="6600" dirty="0" err="1" smtClean="0"/>
              <a:t>kasra</a:t>
            </a:r>
            <a:r>
              <a:rPr lang="en-US" sz="6600" dirty="0" smtClean="0"/>
              <a:t> is often written under </a:t>
            </a:r>
            <a:r>
              <a:rPr lang="en-US" sz="6600" dirty="0" err="1" smtClean="0"/>
              <a:t>shadda</a:t>
            </a:r>
            <a:r>
              <a:rPr lang="en-US" sz="6600" dirty="0" smtClean="0"/>
              <a:t> rather than below the letter.</a:t>
            </a:r>
            <a:endParaRPr lang="en-US" sz="66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Mini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01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6600" dirty="0"/>
              <a:t>	</a:t>
            </a:r>
            <a:r>
              <a:rPr lang="en-US" sz="6600" dirty="0" smtClean="0"/>
              <a:t>	</a:t>
            </a:r>
            <a:r>
              <a:rPr lang="ar-AE" sz="6600" dirty="0" smtClean="0"/>
              <a:t>ب </a:t>
            </a:r>
            <a:r>
              <a:rPr lang="ar-AE" sz="6600" dirty="0"/>
              <a:t>ت </a:t>
            </a:r>
            <a:r>
              <a:rPr lang="ar-AE" sz="6600" dirty="0" smtClean="0"/>
              <a:t>ث </a:t>
            </a:r>
            <a:r>
              <a:rPr lang="ar-AE" sz="6600" dirty="0"/>
              <a:t>ن </a:t>
            </a:r>
            <a:r>
              <a:rPr lang="ar-AE" sz="6600" dirty="0" smtClean="0"/>
              <a:t>ي</a:t>
            </a:r>
            <a:endParaRPr lang="en-US" sz="6600" dirty="0" smtClean="0"/>
          </a:p>
          <a:p>
            <a:r>
              <a:rPr lang="en-US" sz="4000" dirty="0" smtClean="0"/>
              <a:t>Use long vowel {</a:t>
            </a:r>
            <a:r>
              <a:rPr lang="en-US" sz="4000" dirty="0" err="1" smtClean="0"/>
              <a:t>alif</a:t>
            </a:r>
            <a:r>
              <a:rPr lang="en-US" sz="4000" dirty="0" smtClean="0"/>
              <a:t>} for all above letters</a:t>
            </a:r>
          </a:p>
          <a:p>
            <a:pPr marL="0" indent="0">
              <a:buNone/>
            </a:pPr>
            <a:r>
              <a:rPr lang="en-US" sz="4000" dirty="0" smtClean="0"/>
              <a:t>                    </a:t>
            </a:r>
            <a:r>
              <a:rPr lang="ar-AE" sz="4000" dirty="0" smtClean="0"/>
              <a:t>ب </a:t>
            </a:r>
            <a:r>
              <a:rPr lang="ar-AE" sz="4000" dirty="0"/>
              <a:t>ت ث ن </a:t>
            </a:r>
            <a:r>
              <a:rPr lang="ar-AE" sz="4000" dirty="0" smtClean="0"/>
              <a:t>ي</a:t>
            </a:r>
            <a:r>
              <a:rPr lang="en-US" sz="4000" dirty="0" smtClean="0"/>
              <a:t>     </a:t>
            </a:r>
          </a:p>
          <a:p>
            <a:r>
              <a:rPr lang="en-US" sz="4000" dirty="0" smtClean="0"/>
              <a:t>Use long vowel {</a:t>
            </a:r>
            <a:r>
              <a:rPr lang="en-US" sz="4000" dirty="0" err="1" smtClean="0"/>
              <a:t>waw</a:t>
            </a:r>
            <a:r>
              <a:rPr lang="en-US" sz="4000" dirty="0" smtClean="0"/>
              <a:t>} for all above letters</a:t>
            </a:r>
          </a:p>
          <a:p>
            <a:pPr marL="0" indent="0">
              <a:buNone/>
            </a:pPr>
            <a:r>
              <a:rPr lang="en-US" sz="4000" dirty="0" smtClean="0"/>
              <a:t>                     </a:t>
            </a:r>
            <a:r>
              <a:rPr lang="ar-AE" sz="4000" dirty="0" smtClean="0"/>
              <a:t>ب </a:t>
            </a:r>
            <a:r>
              <a:rPr lang="ar-AE" sz="4000" dirty="0"/>
              <a:t>ت ث ن </a:t>
            </a:r>
            <a:r>
              <a:rPr lang="ar-AE" sz="4000" dirty="0" smtClean="0"/>
              <a:t>ي</a:t>
            </a:r>
            <a:endParaRPr lang="en-US" sz="4000" dirty="0" smtClean="0"/>
          </a:p>
          <a:p>
            <a:r>
              <a:rPr lang="en-US" sz="4000" dirty="0" smtClean="0"/>
              <a:t>Use long vowel {</a:t>
            </a:r>
            <a:r>
              <a:rPr lang="en-US" sz="4000" dirty="0" err="1" smtClean="0"/>
              <a:t>ya</a:t>
            </a:r>
            <a:r>
              <a:rPr lang="en-US" sz="4000" dirty="0" smtClean="0"/>
              <a:t>} for all above letters</a:t>
            </a:r>
            <a:endParaRPr lang="ar-AE" sz="4000" dirty="0"/>
          </a:p>
          <a:p>
            <a:pPr marL="0" indent="0">
              <a:buNone/>
            </a:pPr>
            <a:endParaRPr lang="ar-AE" sz="4000" dirty="0"/>
          </a:p>
          <a:p>
            <a:endParaRPr lang="ar-AE" sz="40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Lomg</a:t>
            </a:r>
            <a:r>
              <a:rPr lang="en-US" dirty="0" smtClean="0"/>
              <a:t> Vowels continue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5334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354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>
                <a:latin typeface="Cooper Black" pitchFamily="18" charset="0"/>
              </a:rPr>
              <a:t>Examine these words and identify the vowels that we have discussed by circling them and list their names</a:t>
            </a:r>
          </a:p>
          <a:p>
            <a:pPr marL="0" indent="0">
              <a:buNone/>
            </a:pPr>
            <a:endParaRPr lang="en-US" sz="4000" dirty="0" smtClean="0"/>
          </a:p>
          <a:p>
            <a:pPr marL="0" indent="0" algn="ctr">
              <a:buNone/>
            </a:pPr>
            <a:r>
              <a:rPr lang="ar-AE" sz="4000" dirty="0" smtClean="0"/>
              <a:t>حِدادْ</a:t>
            </a:r>
            <a:r>
              <a:rPr lang="en-US" sz="4000" dirty="0" smtClean="0"/>
              <a:t> </a:t>
            </a:r>
          </a:p>
          <a:p>
            <a:pPr marL="0" indent="0" algn="ctr">
              <a:buNone/>
            </a:pPr>
            <a:r>
              <a:rPr lang="ar-AE" sz="4000" dirty="0" smtClean="0"/>
              <a:t>ضَرْبِ</a:t>
            </a:r>
            <a:endParaRPr lang="en-US" sz="4000" dirty="0" smtClean="0"/>
          </a:p>
          <a:p>
            <a:pPr marL="0" indent="0" algn="ctr">
              <a:buNone/>
            </a:pPr>
            <a:r>
              <a:rPr lang="ar-AE" sz="4000" dirty="0" smtClean="0"/>
              <a:t>عُشْبُ</a:t>
            </a:r>
            <a:endParaRPr lang="en-US" sz="4000" dirty="0" smtClean="0"/>
          </a:p>
          <a:p>
            <a:pPr marL="0" indent="0" algn="ctr">
              <a:buNone/>
            </a:pPr>
            <a:r>
              <a:rPr lang="ar-AE" sz="4000" dirty="0" smtClean="0"/>
              <a:t>تَدَحْرَجَ</a:t>
            </a:r>
            <a:endParaRPr lang="en-US" sz="4000" dirty="0" smtClean="0"/>
          </a:p>
          <a:p>
            <a:pPr marL="0" indent="0" algn="ctr">
              <a:buNone/>
            </a:pPr>
            <a:r>
              <a:rPr lang="ar-AE" sz="4000" dirty="0" smtClean="0"/>
              <a:t>حَجَّ</a:t>
            </a:r>
            <a:endParaRPr lang="en-US" sz="4000" dirty="0" smtClean="0"/>
          </a:p>
          <a:p>
            <a:pPr marL="0" indent="0" algn="ctr">
              <a:buNone/>
            </a:pPr>
            <a:r>
              <a:rPr lang="ar-AE" sz="4000" dirty="0" smtClean="0"/>
              <a:t>خِطاب</a:t>
            </a:r>
            <a:r>
              <a:rPr lang="en-US" sz="6600" dirty="0" smtClean="0"/>
              <a:t>	</a:t>
            </a:r>
            <a:endParaRPr lang="en-US" sz="66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00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ar-AE" sz="6600" dirty="0"/>
              <a:t>ثَ +ب + ب +تَ= </a:t>
            </a:r>
            <a:endParaRPr lang="en-US" sz="6600" dirty="0" smtClean="0"/>
          </a:p>
          <a:p>
            <a:pPr marL="0" indent="0" algn="r">
              <a:buNone/>
            </a:pPr>
            <a:r>
              <a:rPr lang="ar-AE" sz="6600" dirty="0"/>
              <a:t>ب + يْ +نَ </a:t>
            </a:r>
            <a:r>
              <a:rPr lang="ar-AE" sz="6600" dirty="0" smtClean="0"/>
              <a:t>=</a:t>
            </a:r>
            <a:endParaRPr lang="en-US" sz="6600" dirty="0" smtClean="0"/>
          </a:p>
          <a:p>
            <a:pPr marL="0" indent="0" algn="r">
              <a:buNone/>
            </a:pPr>
            <a:r>
              <a:rPr lang="en-US" sz="6600" dirty="0" smtClean="0"/>
              <a:t>=</a:t>
            </a:r>
            <a:r>
              <a:rPr lang="ar-AE" sz="6600" dirty="0" smtClean="0"/>
              <a:t>يَ </a:t>
            </a:r>
            <a:r>
              <a:rPr lang="ar-AE" sz="6600" dirty="0"/>
              <a:t>+ بُ + ثُ +</a:t>
            </a:r>
            <a:r>
              <a:rPr lang="ar-AE" sz="6600" dirty="0" smtClean="0"/>
              <a:t>ث</a:t>
            </a:r>
            <a:endParaRPr lang="en-US" sz="6600" dirty="0" smtClean="0"/>
          </a:p>
          <a:p>
            <a:pPr marL="0" indent="0" algn="r">
              <a:buNone/>
            </a:pPr>
            <a:r>
              <a:rPr lang="ar-AE" sz="6600" dirty="0" smtClean="0"/>
              <a:t> </a:t>
            </a:r>
            <a:r>
              <a:rPr lang="ar-AE" sz="6600" dirty="0"/>
              <a:t>ب + يْ+ت =</a:t>
            </a:r>
            <a:r>
              <a:rPr lang="en-US" sz="6600" dirty="0" smtClean="0"/>
              <a:t> 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86800" cy="1447800"/>
          </a:xfrm>
        </p:spPr>
        <p:txBody>
          <a:bodyPr>
            <a:normAutofit/>
          </a:bodyPr>
          <a:lstStyle/>
          <a:p>
            <a:r>
              <a:rPr lang="en-US" dirty="0" smtClean="0"/>
              <a:t>Homework:        Name: </a:t>
            </a:r>
            <a:br>
              <a:rPr lang="en-US" dirty="0" smtClean="0"/>
            </a:br>
            <a:r>
              <a:rPr lang="en-US" dirty="0" smtClean="0"/>
              <a:t>Arabic Alphabet: </a:t>
            </a:r>
            <a:r>
              <a:rPr lang="en-US" dirty="0"/>
              <a:t>C</a:t>
            </a:r>
            <a:r>
              <a:rPr lang="en-US" dirty="0" smtClean="0"/>
              <a:t>onnecting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3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your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girl in Arabic is:?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147888"/>
            <a:ext cx="4952999" cy="4021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886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your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boy/son in Arabic is:?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300" y="2057400"/>
            <a:ext cx="2667000" cy="4486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412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 your 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hay in Arabic is:?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743200"/>
            <a:ext cx="5011424" cy="333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846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Vocab: 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 this: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300288"/>
            <a:ext cx="3605213" cy="4011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112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ready for your next quiz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 all materials covered in </a:t>
            </a:r>
            <a:r>
              <a:rPr lang="en-US" smtClean="0"/>
              <a:t>lesson 1, lesson 2</a:t>
            </a:r>
            <a:r>
              <a:rPr lang="en-US"/>
              <a:t> </a:t>
            </a:r>
            <a:r>
              <a:rPr lang="en-US" smtClean="0"/>
              <a:t>and lesson 3</a:t>
            </a:r>
            <a:endParaRPr lang="en-US" dirty="0"/>
          </a:p>
          <a:p>
            <a:r>
              <a:rPr lang="en-US" dirty="0" smtClean="0"/>
              <a:t>Practice your hand writing, you will be graded on it as well.</a:t>
            </a:r>
          </a:p>
          <a:p>
            <a:r>
              <a:rPr lang="en-US" dirty="0" smtClean="0"/>
              <a:t>Know your one and two way connectors.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335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Lesson 4:                                  </a:t>
            </a:r>
            <a:r>
              <a:rPr lang="ar-AE" dirty="0" smtClean="0"/>
              <a:t> </a:t>
            </a:r>
            <a:r>
              <a:rPr lang="ar-AE" dirty="0"/>
              <a:t>الدرس الرابع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r">
              <a:buNone/>
            </a:pPr>
            <a:r>
              <a:rPr lang="ar-AE" sz="6000" dirty="0"/>
              <a:t>فطيرة </a:t>
            </a:r>
            <a:r>
              <a:rPr lang="ar-AE" sz="6000" dirty="0" smtClean="0"/>
              <a:t>التفاح</a:t>
            </a:r>
            <a:endParaRPr lang="en-US" sz="6000" dirty="0" smtClean="0"/>
          </a:p>
          <a:p>
            <a:pPr marL="0" indent="0" algn="r">
              <a:buNone/>
            </a:pPr>
            <a:r>
              <a:rPr lang="ar-AE" sz="6000" dirty="0"/>
              <a:t>تفاح</a:t>
            </a:r>
          </a:p>
          <a:p>
            <a:pPr marL="0" indent="0" algn="r">
              <a:buNone/>
            </a:pPr>
            <a:r>
              <a:rPr lang="ar-AE" sz="6000" dirty="0"/>
              <a:t>سكر</a:t>
            </a:r>
          </a:p>
          <a:p>
            <a:pPr marL="0" indent="0" algn="r">
              <a:buNone/>
            </a:pPr>
            <a:r>
              <a:rPr lang="ar-AE" sz="6000" dirty="0"/>
              <a:t>زبدة</a:t>
            </a:r>
            <a:endParaRPr lang="en-US" sz="6000" dirty="0" smtClean="0"/>
          </a:p>
          <a:p>
            <a:pPr marL="0" indent="0" algn="r">
              <a:buNone/>
            </a:pPr>
            <a:r>
              <a:rPr lang="ar-AE" sz="6000" dirty="0" smtClean="0"/>
              <a:t>فطيرة </a:t>
            </a:r>
            <a:r>
              <a:rPr lang="ar-AE" sz="6000" dirty="0"/>
              <a:t>قمة</a:t>
            </a:r>
          </a:p>
          <a:p>
            <a:pPr marL="0" indent="0" algn="r">
              <a:buNone/>
            </a:pPr>
            <a:r>
              <a:rPr lang="ar-AE" dirty="0"/>
              <a:t/>
            </a:r>
            <a:br>
              <a:rPr lang="ar-AE" dirty="0"/>
            </a:b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708" y="1904999"/>
            <a:ext cx="3706091" cy="3234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360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Lesson 4</a:t>
            </a:r>
            <a:r>
              <a:rPr lang="en-US" smtClean="0"/>
              <a:t>:                                  </a:t>
            </a:r>
            <a:r>
              <a:rPr lang="ar-AE" smtClean="0"/>
              <a:t> </a:t>
            </a:r>
            <a:r>
              <a:rPr lang="ar-AE"/>
              <a:t>الدرس الرابع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vowels part II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Objectives: </a:t>
            </a:r>
          </a:p>
          <a:p>
            <a:pPr marL="0" indent="0">
              <a:buNone/>
            </a:pPr>
            <a:r>
              <a:rPr lang="en-US" dirty="0" smtClean="0"/>
              <a:t>Quiz corrections and feed back</a:t>
            </a:r>
          </a:p>
          <a:p>
            <a:r>
              <a:rPr lang="en-US" dirty="0" smtClean="0"/>
              <a:t>Identify </a:t>
            </a:r>
            <a:r>
              <a:rPr lang="en-US" dirty="0"/>
              <a:t>l</a:t>
            </a:r>
            <a:r>
              <a:rPr lang="en-US" dirty="0" smtClean="0"/>
              <a:t>ong and Short Vowels</a:t>
            </a:r>
          </a:p>
          <a:p>
            <a:r>
              <a:rPr lang="en-US" dirty="0" smtClean="0"/>
              <a:t>Practice</a:t>
            </a:r>
          </a:p>
          <a:p>
            <a:r>
              <a:rPr lang="en-US" dirty="0" smtClean="0"/>
              <a:t>Summary </a:t>
            </a:r>
          </a:p>
          <a:p>
            <a:r>
              <a:rPr lang="en-US" dirty="0" smtClean="0"/>
              <a:t>Flash card</a:t>
            </a:r>
          </a:p>
          <a:p>
            <a:r>
              <a:rPr lang="en-US" dirty="0" smtClean="0"/>
              <a:t>Study for Quiz 2 at the end </a:t>
            </a:r>
            <a:r>
              <a:rPr lang="en-US" smtClean="0"/>
              <a:t>of the week!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38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Lesson </a:t>
            </a:r>
            <a:r>
              <a:rPr lang="en-US" dirty="0"/>
              <a:t>4</a:t>
            </a:r>
            <a:r>
              <a:rPr lang="en-US" dirty="0" smtClean="0"/>
              <a:t>: Identifying short vowels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/>
          <a:lstStyle/>
          <a:p>
            <a:r>
              <a:rPr lang="en-US" dirty="0" smtClean="0"/>
              <a:t>Remember that Short vowels are written above and below the letters. </a:t>
            </a:r>
          </a:p>
          <a:p>
            <a:r>
              <a:rPr lang="en-US" dirty="0"/>
              <a:t>Short vowels appear only in pronunciation but do not have letters that represent them in writing. </a:t>
            </a:r>
            <a:r>
              <a:rPr lang="en-US" dirty="0" smtClean="0"/>
              <a:t>As previously discussed,  </a:t>
            </a:r>
            <a:r>
              <a:rPr lang="en-US" dirty="0"/>
              <a:t>the short vowels </a:t>
            </a:r>
            <a:r>
              <a:rPr lang="en-US" dirty="0" smtClean="0"/>
              <a:t>are represented by :  </a:t>
            </a:r>
            <a:r>
              <a:rPr lang="en-US" dirty="0"/>
              <a:t>a , </a:t>
            </a:r>
            <a:r>
              <a:rPr lang="en-US" dirty="0" err="1"/>
              <a:t>i</a:t>
            </a:r>
            <a:r>
              <a:rPr lang="en-US" dirty="0"/>
              <a:t> , and u 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Fatha</a:t>
            </a:r>
            <a:r>
              <a:rPr lang="en-US" dirty="0" smtClean="0"/>
              <a:t>, </a:t>
            </a:r>
            <a:r>
              <a:rPr lang="en-US" dirty="0" err="1" smtClean="0"/>
              <a:t>kasra</a:t>
            </a:r>
            <a:r>
              <a:rPr lang="en-US" dirty="0" smtClean="0"/>
              <a:t> and </a:t>
            </a:r>
            <a:r>
              <a:rPr lang="en-US" dirty="0" err="1" smtClean="0"/>
              <a:t>damma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30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Lesson </a:t>
            </a:r>
            <a:r>
              <a:rPr lang="en-US" dirty="0"/>
              <a:t>4</a:t>
            </a:r>
            <a:r>
              <a:rPr lang="en-US" dirty="0" smtClean="0"/>
              <a:t>: Identifying short vowels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In addition to </a:t>
            </a:r>
            <a:r>
              <a:rPr lang="en-US" dirty="0" err="1" smtClean="0"/>
              <a:t>Fatha</a:t>
            </a:r>
            <a:r>
              <a:rPr lang="en-US" dirty="0" smtClean="0"/>
              <a:t>, </a:t>
            </a:r>
            <a:r>
              <a:rPr lang="en-US" dirty="0" err="1" smtClean="0"/>
              <a:t>kasra</a:t>
            </a:r>
            <a:r>
              <a:rPr lang="en-US" dirty="0" smtClean="0"/>
              <a:t> and </a:t>
            </a:r>
            <a:r>
              <a:rPr lang="en-US" dirty="0" err="1" smtClean="0"/>
              <a:t>damma</a:t>
            </a:r>
            <a:r>
              <a:rPr lang="en-US" dirty="0" smtClean="0"/>
              <a:t>, if there is a small circle above </a:t>
            </a:r>
            <a:r>
              <a:rPr lang="en-US" dirty="0"/>
              <a:t>the letter </a:t>
            </a:r>
            <a:r>
              <a:rPr lang="en-US" dirty="0" smtClean="0"/>
              <a:t>sukoon,  (     )  this means {stillness}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It indicate that no vowel sound follows that letter such as {Stay</a:t>
            </a:r>
            <a:r>
              <a:rPr lang="en-US" dirty="0"/>
              <a:t> </a:t>
            </a:r>
            <a:r>
              <a:rPr lang="en-US" dirty="0" smtClean="0"/>
              <a:t>&amp; drag}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25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Working with Sukoon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AE" dirty="0"/>
              <a:t> بَ + يْ  + ت = </a:t>
            </a:r>
            <a:endParaRPr lang="en-US" dirty="0" smtClean="0"/>
          </a:p>
          <a:p>
            <a:pPr marL="0" indent="0" algn="r">
              <a:buNone/>
            </a:pPr>
            <a:endParaRPr lang="en-US" dirty="0" smtClean="0"/>
          </a:p>
          <a:p>
            <a:pPr marL="0" indent="0" algn="r">
              <a:buNone/>
            </a:pPr>
            <a:r>
              <a:rPr lang="ar-AE" dirty="0" smtClean="0"/>
              <a:t>تِبْن =</a:t>
            </a:r>
            <a:endParaRPr lang="en-US" dirty="0" smtClean="0"/>
          </a:p>
          <a:p>
            <a:pPr marL="0" indent="0" algn="r">
              <a:buNone/>
            </a:pPr>
            <a:r>
              <a:rPr lang="ar-AE" dirty="0" smtClean="0"/>
              <a:t> </a:t>
            </a:r>
            <a:r>
              <a:rPr lang="en-US" dirty="0" smtClean="0"/>
              <a:t>    </a:t>
            </a:r>
          </a:p>
          <a:p>
            <a:pPr marL="0" indent="0" algn="r">
              <a:buNone/>
            </a:pPr>
            <a:r>
              <a:rPr lang="ar-AE" dirty="0"/>
              <a:t> بَ + يْ + نَ = </a:t>
            </a:r>
            <a:endParaRPr lang="en-US" dirty="0" smtClean="0"/>
          </a:p>
          <a:p>
            <a:pPr marL="0" indent="0" algn="r">
              <a:buNone/>
            </a:pPr>
            <a:endParaRPr lang="en-US" dirty="0" smtClean="0"/>
          </a:p>
          <a:p>
            <a:pPr marL="0" indent="0" algn="r">
              <a:buNone/>
            </a:pPr>
            <a:r>
              <a:rPr lang="ar-AE" dirty="0" smtClean="0"/>
              <a:t> </a:t>
            </a:r>
            <a:r>
              <a:rPr lang="ar-AE" dirty="0"/>
              <a:t>بِ + نْ  + ت </a:t>
            </a:r>
            <a:r>
              <a:rPr lang="ar-AE" dirty="0" smtClean="0"/>
              <a:t>=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54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Working with Shadda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addition to the three short vowels and the sukoon, there is another </a:t>
            </a:r>
            <a:r>
              <a:rPr lang="en-US" dirty="0" err="1" smtClean="0"/>
              <a:t>symbole</a:t>
            </a:r>
            <a:r>
              <a:rPr lang="en-US" dirty="0" smtClean="0"/>
              <a:t>: the </a:t>
            </a:r>
            <a:r>
              <a:rPr lang="en-US" b="1" dirty="0" smtClean="0">
                <a:solidFill>
                  <a:schemeClr val="accent2"/>
                </a:solidFill>
              </a:rPr>
              <a:t>Shadda.  This is a small w shape (   ) written above the letter to show that is doubled.</a:t>
            </a:r>
          </a:p>
          <a:p>
            <a:endParaRPr lang="en-US" b="1" dirty="0">
              <a:solidFill>
                <a:schemeClr val="accent2"/>
              </a:solidFill>
            </a:endParaRPr>
          </a:p>
          <a:p>
            <a:pPr marL="0" indent="0" algn="r">
              <a:buNone/>
            </a:pPr>
            <a:r>
              <a:rPr lang="ar-AE" b="1" dirty="0"/>
              <a:t>بُ + ن + ن = بُنّ</a:t>
            </a:r>
            <a:endParaRPr lang="en-US" b="1" dirty="0" smtClean="0"/>
          </a:p>
          <a:p>
            <a:pPr marL="0" indent="0" algn="r">
              <a:buNone/>
            </a:pPr>
            <a:r>
              <a:rPr lang="ar-AE" b="1" dirty="0" smtClean="0"/>
              <a:t>بَ </a:t>
            </a:r>
            <a:r>
              <a:rPr lang="ar-AE" b="1" dirty="0"/>
              <a:t>+ ث + ث = بَثّ</a:t>
            </a:r>
            <a:endParaRPr lang="en-US" b="1" dirty="0"/>
          </a:p>
          <a:p>
            <a:r>
              <a:rPr lang="en-US" dirty="0" smtClean="0"/>
              <a:t>The sound of a letter is lengthened when there is a </a:t>
            </a:r>
            <a:r>
              <a:rPr lang="en-US" dirty="0" err="1" smtClean="0"/>
              <a:t>shadda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6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</a:t>
            </a:r>
            <a:r>
              <a:rPr lang="en-US" dirty="0" smtClean="0"/>
              <a:t>long vowels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/>
              <a:t>The three long vowels will be </a:t>
            </a:r>
            <a:r>
              <a:rPr lang="en-US" dirty="0" smtClean="0"/>
              <a:t>Represented </a:t>
            </a:r>
            <a:r>
              <a:rPr lang="en-US" dirty="0"/>
              <a:t>as:  aa , </a:t>
            </a:r>
            <a:r>
              <a:rPr lang="en-US" dirty="0" err="1"/>
              <a:t>ee</a:t>
            </a:r>
            <a:r>
              <a:rPr lang="en-US" dirty="0"/>
              <a:t>  , </a:t>
            </a:r>
            <a:r>
              <a:rPr lang="en-US" dirty="0" err="1"/>
              <a:t>oo</a:t>
            </a:r>
            <a:r>
              <a:rPr lang="en-US" dirty="0"/>
              <a:t> .</a:t>
            </a:r>
          </a:p>
          <a:p>
            <a:endParaRPr lang="en-US" dirty="0"/>
          </a:p>
          <a:p>
            <a:r>
              <a:rPr lang="en-US" dirty="0" smtClean="0"/>
              <a:t>Baa                              Bee                         Boo</a:t>
            </a:r>
          </a:p>
          <a:p>
            <a:r>
              <a:rPr lang="ar-AE" dirty="0" smtClean="0"/>
              <a:t>بو                      </a:t>
            </a:r>
            <a:r>
              <a:rPr lang="ar-AE" dirty="0"/>
              <a:t>بي                               </a:t>
            </a:r>
            <a:r>
              <a:rPr lang="ar-AE" dirty="0" smtClean="0"/>
              <a:t>با</a:t>
            </a:r>
            <a:r>
              <a:rPr lang="en-US" dirty="0" smtClean="0"/>
              <a:t> 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463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</a:t>
            </a:r>
            <a:r>
              <a:rPr lang="en-US" dirty="0" smtClean="0"/>
              <a:t>long vowels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Long vowels are denoted in writing with the letters: </a:t>
            </a:r>
            <a:r>
              <a:rPr lang="ar-AE" dirty="0"/>
              <a:t>و ، ي ، ا </a:t>
            </a:r>
            <a:r>
              <a:rPr lang="en-US" dirty="0"/>
              <a:t>respectively.</a:t>
            </a:r>
          </a:p>
          <a:p>
            <a:endParaRPr lang="en-US" dirty="0"/>
          </a:p>
          <a:p>
            <a:r>
              <a:rPr lang="en-US" dirty="0"/>
              <a:t>But we already know that these three letters are the three consonants: ' , y, w  .</a:t>
            </a:r>
          </a:p>
          <a:p>
            <a:endParaRPr lang="en-US" dirty="0"/>
          </a:p>
          <a:p>
            <a:r>
              <a:rPr lang="en-US" dirty="0"/>
              <a:t>Therefore, these three letters can denote both the consonants and long vowels. This is why they are called the "weak letters"  </a:t>
            </a:r>
            <a:r>
              <a:rPr lang="ar-AE" dirty="0"/>
              <a:t>حُرُوْفُ الْعِلَّةِ  .</a:t>
            </a:r>
          </a:p>
          <a:p>
            <a:endParaRPr lang="ar-AE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1964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567</TotalTime>
  <Words>495</Words>
  <Application>Microsoft Office PowerPoint</Application>
  <PresentationFormat>On-screen Show (4:3)</PresentationFormat>
  <Paragraphs>94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Cooper Black</vt:lpstr>
      <vt:lpstr>Times New Roman</vt:lpstr>
      <vt:lpstr>Office Theme</vt:lpstr>
      <vt:lpstr>Welcome to Arabic Level I by Kurzban</vt:lpstr>
      <vt:lpstr> Lesson 4:                                   الدرس الرابع  </vt:lpstr>
      <vt:lpstr> Lesson 4:                                   الدرس الرابع vowels part II </vt:lpstr>
      <vt:lpstr>Lesson 4: Identifying short vowels </vt:lpstr>
      <vt:lpstr>Lesson 4: Identifying short vowels </vt:lpstr>
      <vt:lpstr>Working with Sukoon </vt:lpstr>
      <vt:lpstr>Working with Shadda </vt:lpstr>
      <vt:lpstr>Identifying long vowels</vt:lpstr>
      <vt:lpstr>Identifying long vowels</vt:lpstr>
      <vt:lpstr>Mini practice</vt:lpstr>
      <vt:lpstr>Mini practice</vt:lpstr>
      <vt:lpstr>Lomg Vowels continue</vt:lpstr>
      <vt:lpstr>Summary</vt:lpstr>
      <vt:lpstr>Homework:        Name:  Arabic Alphabet: Connecting them</vt:lpstr>
      <vt:lpstr>Build your Vocabulary</vt:lpstr>
      <vt:lpstr>Build your Vocabulary</vt:lpstr>
      <vt:lpstr>Build your Vocabulary</vt:lpstr>
      <vt:lpstr>Vocab: Continue</vt:lpstr>
      <vt:lpstr>Be ready for your next quiz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NPCSD</dc:creator>
  <cp:lastModifiedBy>HS STUDENT</cp:lastModifiedBy>
  <cp:revision>73</cp:revision>
  <dcterms:created xsi:type="dcterms:W3CDTF">2013-07-02T19:06:35Z</dcterms:created>
  <dcterms:modified xsi:type="dcterms:W3CDTF">2015-09-24T18:19:34Z</dcterms:modified>
</cp:coreProperties>
</file>